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0" r:id="rId4"/>
    <p:sldId id="271" r:id="rId5"/>
    <p:sldId id="272" r:id="rId6"/>
    <p:sldId id="268" r:id="rId7"/>
    <p:sldId id="273" r:id="rId8"/>
    <p:sldId id="277" r:id="rId9"/>
    <p:sldId id="276" r:id="rId10"/>
    <p:sldId id="269" r:id="rId1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  <a:srgbClr val="66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21"/>
  </p:normalViewPr>
  <p:slideViewPr>
    <p:cSldViewPr snapToGrid="0" snapToObjects="1">
      <p:cViewPr varScale="1">
        <p:scale>
          <a:sx n="69" d="100"/>
          <a:sy n="69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FEA6-D179-7E43-83F6-84E27126D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CC88E-4AF6-2D43-956D-34D82133E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70CEF-E4D6-6440-8D75-59FE7A39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BE9-37F4-5D4F-A68F-960C9FB414E9}" type="datetimeFigureOut">
              <a:rPr lang="en-NL" smtClean="0"/>
              <a:t>09/04/2020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5CEA-9BE6-5844-8536-67DFC08B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DDD5-0781-0E4E-8F14-34F81E4F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0CA4-9C76-5C46-A884-D8A8C939E3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3260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8A880-E7D9-3E47-9341-ABAA17A6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F376F-4FC9-7F4B-9924-04EB808D5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CE14-166C-E343-9327-59FFF469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BE9-37F4-5D4F-A68F-960C9FB414E9}" type="datetimeFigureOut">
              <a:rPr lang="en-NL" smtClean="0"/>
              <a:t>09/04/2020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9DA5C-14DC-1143-995A-A2312DD2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0EA93-1984-9948-B2FB-28F60D01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0CA4-9C76-5C46-A884-D8A8C939E3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812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39482-32AF-2E4A-AA2A-349975750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F6791-74A3-B544-A091-258C8E7DD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D8856-D9AE-DD49-9694-4F927471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BE9-37F4-5D4F-A68F-960C9FB414E9}" type="datetimeFigureOut">
              <a:rPr lang="en-NL" smtClean="0"/>
              <a:t>09/04/2020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AA63F-149E-E044-A845-45A9CB18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98F12-761A-7945-9E1A-03914C16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0CA4-9C76-5C46-A884-D8A8C939E3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9266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9C4A-5256-1B4A-B1B4-A392E195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72D1B-B889-AB42-A990-55F194F0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433B-1F40-9E43-8510-F554076F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BE9-37F4-5D4F-A68F-960C9FB414E9}" type="datetimeFigureOut">
              <a:rPr lang="en-NL" smtClean="0"/>
              <a:t>09/04/2020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E509B-ED6A-AA42-B4EC-3F5F7E37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F3D2-E5DE-9446-81E5-F405CA55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0CA4-9C76-5C46-A884-D8A8C939E3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8128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C78E-7F0F-ED4B-AA43-79FA2158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6455B-F409-BD46-87EE-EDD96C411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E6D9F-2CA4-9B40-A881-A774BAD8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BE9-37F4-5D4F-A68F-960C9FB414E9}" type="datetimeFigureOut">
              <a:rPr lang="en-NL" smtClean="0"/>
              <a:t>09/04/2020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E6F7C-090A-4D42-B02B-296D0221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20844-3762-3B47-9992-3E27023E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0CA4-9C76-5C46-A884-D8A8C939E3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328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A1BD-02AC-9448-8BA5-141FC9C8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D9C35-671C-654D-810B-0F7908B3E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BD693-87C8-6A4B-9EF2-FF23A94CB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1FEE7-5616-054E-9C1A-5215F061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BE9-37F4-5D4F-A68F-960C9FB414E9}" type="datetimeFigureOut">
              <a:rPr lang="en-NL" smtClean="0"/>
              <a:t>09/04/2020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2F922-D2E2-1E43-B5C7-8EB1E30F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D32FE-C820-B64B-B89F-2DD6F9D0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0CA4-9C76-5C46-A884-D8A8C939E3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8015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143C-C8F2-5F41-896F-AA374A6B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03CC1-2FD8-B942-8F48-301E238E4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EBA73-259F-E64B-9D2D-922981F53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D065E-61B4-F545-AFD6-9FD0F53E1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AF04F-DEC9-FE42-9913-2DEE69362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AF1E88-B584-7047-AF71-17F3CB2D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BE9-37F4-5D4F-A68F-960C9FB414E9}" type="datetimeFigureOut">
              <a:rPr lang="en-NL" smtClean="0"/>
              <a:t>09/04/2020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7A411-73C5-B24B-A186-A2519891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E234B1-B77B-A545-98F9-1E2D8743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0CA4-9C76-5C46-A884-D8A8C939E3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9014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0F12-5C60-F44F-9027-71780995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43840-60A3-3F46-B4D6-F78E798B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BE9-37F4-5D4F-A68F-960C9FB414E9}" type="datetimeFigureOut">
              <a:rPr lang="en-NL" smtClean="0"/>
              <a:t>09/04/2020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DD424-1788-E145-BB3F-DCAFA6A0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E277D-2675-A140-BDEA-13BD34F4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0CA4-9C76-5C46-A884-D8A8C939E3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5865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1B4A1-1A8A-A440-881D-980A87E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BE9-37F4-5D4F-A68F-960C9FB414E9}" type="datetimeFigureOut">
              <a:rPr lang="en-NL" smtClean="0"/>
              <a:t>09/04/2020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FEAEA-BF61-4844-BCC4-927E61A5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D3026-553E-E943-A193-ABAB9678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0CA4-9C76-5C46-A884-D8A8C939E3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7996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7AFD-B2DE-3947-B2AE-F3603BF2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AF78-6613-D043-BBF2-9731D00A1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56A31-B790-C344-8DC6-8D5E82BEE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18252-E245-E14A-BDDC-F1D3C4C1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BE9-37F4-5D4F-A68F-960C9FB414E9}" type="datetimeFigureOut">
              <a:rPr lang="en-NL" smtClean="0"/>
              <a:t>09/04/2020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59BA0-2C6F-E141-877B-94B6B8F4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B3DBF-C737-3541-99D2-79B07B79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0CA4-9C76-5C46-A884-D8A8C939E3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487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7492-6746-6D47-B1A2-76302744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8865C-5F9F-6549-9831-BABE52799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197BA-9919-BA42-96FD-F03DA205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CB1CD-4E85-1348-BA86-80236BFA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CBE9-37F4-5D4F-A68F-960C9FB414E9}" type="datetimeFigureOut">
              <a:rPr lang="en-NL" smtClean="0"/>
              <a:t>09/04/2020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11DB1-026E-E144-AD76-76AF45C6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21239-41E7-6343-B116-F0028402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0CA4-9C76-5C46-A884-D8A8C939E3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0286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40718-F54A-B740-B03B-B64732CA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64059-56F4-BE48-872C-BAADBE2AC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5D05A-C3DC-814D-8705-8BBF4753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CBE9-37F4-5D4F-A68F-960C9FB414E9}" type="datetimeFigureOut">
              <a:rPr lang="en-NL" smtClean="0"/>
              <a:t>09/04/2020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94FC-1A4D-2146-B28F-0CF68DF6A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3C1A0-F76A-2142-8BC4-5C161A753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50CA4-9C76-5C46-A884-D8A8C939E3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6569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4D4B-09A8-DF4A-8BD0-EE2DCEF11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0" y="174097"/>
            <a:ext cx="8331200" cy="1336048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NL" sz="3600" b="1" dirty="0">
                <a:solidFill>
                  <a:srgbClr val="0070C0"/>
                </a:solidFill>
              </a:rPr>
              <a:t>Year 11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Lessons 4 &amp; 5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AFL: Task 3</a:t>
            </a:r>
            <a:endParaRPr lang="en-NL" sz="36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680F5-7C81-A34C-A8F7-305FD42C1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799" y="1731819"/>
            <a:ext cx="8331201" cy="1263443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NL" b="1" dirty="0"/>
              <a:t>Learning Objective: </a:t>
            </a:r>
          </a:p>
          <a:p>
            <a:r>
              <a:rPr lang="en-NL" dirty="0"/>
              <a:t>To revise our English skills in </a:t>
            </a:r>
            <a:r>
              <a:rPr lang="en-GB" dirty="0"/>
              <a:t>applying linguistic and literary concepts and skills in a variety of authentic contexts.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C5A5BE-CFFA-8E40-AE0D-4DE480B45735}"/>
              </a:ext>
            </a:extLst>
          </p:cNvPr>
          <p:cNvSpPr txBox="1"/>
          <p:nvPr/>
        </p:nvSpPr>
        <p:spPr>
          <a:xfrm>
            <a:off x="1577877" y="3216936"/>
            <a:ext cx="9796703" cy="27392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L" sz="2800" b="1" dirty="0">
                <a:solidFill>
                  <a:schemeClr val="bg1"/>
                </a:solidFill>
              </a:rPr>
              <a:t>Lesson Outcomes:</a:t>
            </a:r>
          </a:p>
          <a:p>
            <a:r>
              <a:rPr lang="en-NL" dirty="0">
                <a:highlight>
                  <a:srgbClr val="FFFF00"/>
                </a:highlight>
              </a:rPr>
              <a:t>1.)  </a:t>
            </a:r>
            <a:r>
              <a:rPr lang="en-NL" sz="2400" dirty="0">
                <a:highlight>
                  <a:srgbClr val="FFFF00"/>
                </a:highlight>
              </a:rPr>
              <a:t>To revise the key features and devices of non-fiction text-types.</a:t>
            </a:r>
          </a:p>
          <a:p>
            <a:endParaRPr lang="en-NL" sz="2400" dirty="0"/>
          </a:p>
          <a:p>
            <a:r>
              <a:rPr lang="en-NL" sz="2400" dirty="0">
                <a:highlight>
                  <a:srgbClr val="00FFFF"/>
                </a:highlight>
              </a:rPr>
              <a:t>2.) To connect learning from other MYP subjects on topic of Globalisation and Sustainability with our English Task 3 (Production of Non-fiction Text)</a:t>
            </a:r>
          </a:p>
          <a:p>
            <a:endParaRPr lang="en-NL" sz="2400" dirty="0"/>
          </a:p>
          <a:p>
            <a:r>
              <a:rPr lang="en-NL" sz="2400" dirty="0">
                <a:highlight>
                  <a:srgbClr val="00FF00"/>
                </a:highlight>
              </a:rPr>
              <a:t>3.) To</a:t>
            </a:r>
            <a:r>
              <a:rPr lang="en-US" sz="2400" dirty="0">
                <a:highlight>
                  <a:srgbClr val="00FF00"/>
                </a:highlight>
              </a:rPr>
              <a:t> incorporate genre conventions in an effective manner</a:t>
            </a:r>
            <a:r>
              <a:rPr lang="en-NL" sz="2400" dirty="0">
                <a:highlight>
                  <a:srgbClr val="00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662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540F-DFD6-BD46-B4B4-5828A124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2DE65-BD5A-1642-A0C9-8461F6244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L" dirty="0"/>
              <a:t>Starter Pictorial Dingbats =</a:t>
            </a:r>
          </a:p>
          <a:p>
            <a:pPr marL="0" indent="0">
              <a:buNone/>
            </a:pPr>
            <a:r>
              <a:rPr lang="en-NL" dirty="0"/>
              <a:t>1.) Perspective</a:t>
            </a:r>
          </a:p>
          <a:p>
            <a:pPr marL="0" indent="0">
              <a:buNone/>
            </a:pPr>
            <a:r>
              <a:rPr lang="en-NL" dirty="0"/>
              <a:t>2.) Character</a:t>
            </a:r>
          </a:p>
          <a:p>
            <a:pPr marL="0" indent="0">
              <a:buNone/>
            </a:pPr>
            <a:r>
              <a:rPr lang="en-NL" dirty="0"/>
              <a:t>3.) Context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Task 2: Text types</a:t>
            </a:r>
          </a:p>
          <a:p>
            <a:pPr marL="0" indent="0">
              <a:buNone/>
            </a:pPr>
            <a:r>
              <a:rPr lang="en-NL" dirty="0"/>
              <a:t>1.) Speech</a:t>
            </a:r>
          </a:p>
          <a:p>
            <a:pPr marL="0" indent="0">
              <a:buNone/>
            </a:pPr>
            <a:r>
              <a:rPr lang="en-NL" dirty="0"/>
              <a:t>2.) Opinion Column or article</a:t>
            </a:r>
          </a:p>
          <a:p>
            <a:pPr marL="0" indent="0">
              <a:buNone/>
            </a:pPr>
            <a:r>
              <a:rPr lang="en-NL" dirty="0"/>
              <a:t>3.) Leaflet. -information text</a:t>
            </a:r>
          </a:p>
          <a:p>
            <a:pPr marL="0" indent="0">
              <a:buNone/>
            </a:pPr>
            <a:r>
              <a:rPr lang="en-NL" dirty="0"/>
              <a:t>4.) Essay – discursive writing</a:t>
            </a:r>
          </a:p>
        </p:txBody>
      </p:sp>
    </p:spTree>
    <p:extLst>
      <p:ext uri="{BB962C8B-B14F-4D97-AF65-F5344CB8AC3E}">
        <p14:creationId xmlns:p14="http://schemas.microsoft.com/office/powerpoint/2010/main" val="376288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B412-DB09-234D-832F-C7A20DA7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237067"/>
            <a:ext cx="11353800" cy="115993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NL" i="1" dirty="0"/>
              <a:t>Starter</a:t>
            </a:r>
            <a:r>
              <a:rPr lang="en-NL" dirty="0"/>
              <a:t>:  </a:t>
            </a:r>
            <a:r>
              <a:rPr lang="en-NL" sz="3100" dirty="0"/>
              <a:t>Can you identify the English Key or Related Concepts from these pictorial ”Dingbats”?!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4A56EA-E89D-484B-B8D6-7336E9229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69" y="1710200"/>
            <a:ext cx="2110317" cy="1812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7676D90-EED4-D14A-A0EF-CC17CF6BA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695" y="1874198"/>
            <a:ext cx="3019237" cy="1159933"/>
          </a:xfrm>
          <a:prstGeom prst="rect">
            <a:avLst/>
          </a:prstGeom>
        </p:spPr>
      </p:pic>
      <p:pic>
        <p:nvPicPr>
          <p:cNvPr id="11" name="Picture 10" descr="A picture containing table, cup, food, indoor&#10;&#10;Description automatically generated">
            <a:extLst>
              <a:ext uri="{FF2B5EF4-FFF2-40B4-BE49-F238E27FC236}">
                <a16:creationId xmlns:a16="http://schemas.microsoft.com/office/drawing/2014/main" id="{27F5BE17-162F-544D-A6E4-D70859890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169" y="1840441"/>
            <a:ext cx="2277373" cy="1551517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47EC16-7B82-CF40-8227-557AF3EE1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4233" y="1840441"/>
            <a:ext cx="1384300" cy="1346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F425B8-2BD5-B64E-8CAC-7E86CEC65D29}"/>
              </a:ext>
            </a:extLst>
          </p:cNvPr>
          <p:cNvSpPr txBox="1"/>
          <p:nvPr/>
        </p:nvSpPr>
        <p:spPr>
          <a:xfrm>
            <a:off x="5680619" y="2379604"/>
            <a:ext cx="14688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minus the ‘S’!</a:t>
            </a:r>
            <a:endParaRPr lang="en-NL" dirty="0"/>
          </a:p>
        </p:txBody>
      </p:sp>
      <p:pic>
        <p:nvPicPr>
          <p:cNvPr id="18" name="Picture 17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D3515677-9D89-8446-9049-29D7D9DFF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77" y="3776200"/>
            <a:ext cx="2286000" cy="1371600"/>
          </a:xfrm>
          <a:prstGeom prst="rect">
            <a:avLst/>
          </a:prstGeom>
        </p:spPr>
      </p:pic>
      <p:pic>
        <p:nvPicPr>
          <p:cNvPr id="20" name="Picture 19" descr="A picture containing furniture, table, bench, bed&#10;&#10;Description automatically generated">
            <a:extLst>
              <a:ext uri="{FF2B5EF4-FFF2-40B4-BE49-F238E27FC236}">
                <a16:creationId xmlns:a16="http://schemas.microsoft.com/office/drawing/2014/main" id="{988086FB-1234-DA41-9D5C-51415F87B8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313" y="3709158"/>
            <a:ext cx="2286000" cy="1505683"/>
          </a:xfrm>
          <a:prstGeom prst="rect">
            <a:avLst/>
          </a:prstGeom>
        </p:spPr>
      </p:pic>
      <p:pic>
        <p:nvPicPr>
          <p:cNvPr id="22" name="Picture 21" descr="A drawing of a stop sign&#10;&#10;Description automatically generated">
            <a:extLst>
              <a:ext uri="{FF2B5EF4-FFF2-40B4-BE49-F238E27FC236}">
                <a16:creationId xmlns:a16="http://schemas.microsoft.com/office/drawing/2014/main" id="{5EA53C8A-C698-B94C-BA61-DD778BD128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9904" y="3522200"/>
            <a:ext cx="1592561" cy="16431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EF30AA3-9504-5049-B80E-E5BBC99910CC}"/>
              </a:ext>
            </a:extLst>
          </p:cNvPr>
          <p:cNvSpPr txBox="1"/>
          <p:nvPr/>
        </p:nvSpPr>
        <p:spPr>
          <a:xfrm>
            <a:off x="7431560" y="4461999"/>
            <a:ext cx="17297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minus the ‘N’!</a:t>
            </a:r>
            <a:endParaRPr lang="en-NL" dirty="0"/>
          </a:p>
        </p:txBody>
      </p:sp>
      <p:pic>
        <p:nvPicPr>
          <p:cNvPr id="25" name="Picture 24" descr="A drawing of a face&#10;&#10;Description automatically generated">
            <a:extLst>
              <a:ext uri="{FF2B5EF4-FFF2-40B4-BE49-F238E27FC236}">
                <a16:creationId xmlns:a16="http://schemas.microsoft.com/office/drawing/2014/main" id="{E5CDB591-6D49-AA44-9826-825030E93F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425" y="5214841"/>
            <a:ext cx="3418456" cy="13284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F9728FE-4BAF-A045-AD4E-0CC99893E85B}"/>
              </a:ext>
            </a:extLst>
          </p:cNvPr>
          <p:cNvSpPr txBox="1"/>
          <p:nvPr/>
        </p:nvSpPr>
        <p:spPr>
          <a:xfrm>
            <a:off x="3868752" y="5889868"/>
            <a:ext cx="14688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minus the ‘U’</a:t>
            </a:r>
            <a:endParaRPr lang="en-NL" dirty="0"/>
          </a:p>
        </p:txBody>
      </p:sp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9DF2BDE3-7978-6145-B261-08AC52AB9A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0619" y="5275793"/>
            <a:ext cx="1959641" cy="13928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F134F8F-5DE6-7E41-8C8B-5A976D4F6608}"/>
              </a:ext>
            </a:extLst>
          </p:cNvPr>
          <p:cNvSpPr txBox="1"/>
          <p:nvPr/>
        </p:nvSpPr>
        <p:spPr>
          <a:xfrm>
            <a:off x="8212667" y="6112933"/>
            <a:ext cx="3810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NL" dirty="0"/>
              <a:t>Now, write down all the other Key and Related Concepts for English Lang./Lit.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0DF49E-BDEF-684A-B08B-C05218BF5785}"/>
              </a:ext>
            </a:extLst>
          </p:cNvPr>
          <p:cNvSpPr txBox="1"/>
          <p:nvPr/>
        </p:nvSpPr>
        <p:spPr>
          <a:xfrm>
            <a:off x="118533" y="2201333"/>
            <a:ext cx="52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1.)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656686-7608-F749-A2C1-6BB9D164860D}"/>
              </a:ext>
            </a:extLst>
          </p:cNvPr>
          <p:cNvSpPr txBox="1"/>
          <p:nvPr/>
        </p:nvSpPr>
        <p:spPr>
          <a:xfrm>
            <a:off x="0" y="4277333"/>
            <a:ext cx="52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2.)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565CC2-74BF-8B4F-A470-09FB78EBABDB}"/>
              </a:ext>
            </a:extLst>
          </p:cNvPr>
          <p:cNvSpPr txBox="1"/>
          <p:nvPr/>
        </p:nvSpPr>
        <p:spPr>
          <a:xfrm>
            <a:off x="118533" y="5691844"/>
            <a:ext cx="52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3.)</a:t>
            </a:r>
          </a:p>
        </p:txBody>
      </p:sp>
    </p:spTree>
    <p:extLst>
      <p:ext uri="{BB962C8B-B14F-4D97-AF65-F5344CB8AC3E}">
        <p14:creationId xmlns:p14="http://schemas.microsoft.com/office/powerpoint/2010/main" val="211505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D46F-4CF8-5D4C-A8C7-DC5F5E61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367808"/>
            <a:ext cx="11272212" cy="46293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i="1" dirty="0"/>
              <a:t>Activity 1</a:t>
            </a:r>
            <a:r>
              <a:rPr lang="en-NL" sz="2400" b="1" dirty="0"/>
              <a:t>: Revising non-fiction text types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AC6260-5FBC-B84A-9ACE-2149B3A7A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41" y="1532467"/>
            <a:ext cx="5536629" cy="2125607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97FBD8-B225-754C-A589-0ABFD7AA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670" y="1710268"/>
            <a:ext cx="6069415" cy="18542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869D92-B49B-B44C-9D9E-3B9D6F00A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67" y="4266189"/>
            <a:ext cx="5713803" cy="2125607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9669F6-0670-A04D-A705-A591D8906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453275"/>
            <a:ext cx="6084998" cy="16288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36A4A7-C6AE-5B4E-87F0-332FCBB54F9F}"/>
              </a:ext>
            </a:extLst>
          </p:cNvPr>
          <p:cNvSpPr txBox="1"/>
          <p:nvPr/>
        </p:nvSpPr>
        <p:spPr>
          <a:xfrm>
            <a:off x="448734" y="934882"/>
            <a:ext cx="114052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L" dirty="0"/>
              <a:t>R</a:t>
            </a:r>
            <a:r>
              <a:rPr lang="en-GB" dirty="0"/>
              <a:t>e</a:t>
            </a:r>
            <a:r>
              <a:rPr lang="en-NL" dirty="0"/>
              <a:t>ad these lists of features and stylistic devices for 4 different texts and </a:t>
            </a:r>
            <a:r>
              <a:rPr lang="en-US" dirty="0"/>
              <a:t>identify </a:t>
            </a:r>
            <a:r>
              <a:rPr lang="en-NL" dirty="0"/>
              <a:t>which text type you think they match.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8451A3-3706-CD4B-9729-BDDC2918C311}"/>
              </a:ext>
            </a:extLst>
          </p:cNvPr>
          <p:cNvSpPr txBox="1"/>
          <p:nvPr/>
        </p:nvSpPr>
        <p:spPr>
          <a:xfrm>
            <a:off x="1439332" y="3411063"/>
            <a:ext cx="381001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589D29-3218-404A-BD7B-5F2574D56E82}"/>
              </a:ext>
            </a:extLst>
          </p:cNvPr>
          <p:cNvSpPr txBox="1"/>
          <p:nvPr/>
        </p:nvSpPr>
        <p:spPr>
          <a:xfrm>
            <a:off x="1439332" y="3329783"/>
            <a:ext cx="3810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506207-7026-904D-B0D5-E3795640ED19}"/>
              </a:ext>
            </a:extLst>
          </p:cNvPr>
          <p:cNvSpPr txBox="1"/>
          <p:nvPr/>
        </p:nvSpPr>
        <p:spPr>
          <a:xfrm>
            <a:off x="829732" y="4131542"/>
            <a:ext cx="3810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0DC309-0F21-4A4E-9E51-B2466C023953}"/>
              </a:ext>
            </a:extLst>
          </p:cNvPr>
          <p:cNvSpPr txBox="1"/>
          <p:nvPr/>
        </p:nvSpPr>
        <p:spPr>
          <a:xfrm>
            <a:off x="681564" y="5706533"/>
            <a:ext cx="3721103" cy="73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9938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E09E-4E69-D147-9ABE-5CDCB47F4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846240"/>
            <a:ext cx="10515600" cy="3199287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L" sz="2400" dirty="0"/>
              <a:t>For Task 3, the focus is on your knowledge and learning of Non-Fiction texts</a:t>
            </a:r>
            <a:r>
              <a:rPr lang="en-US" sz="2400" dirty="0"/>
              <a:t> conventions</a:t>
            </a:r>
            <a:r>
              <a:rPr lang="en-NL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Y</a:t>
            </a:r>
            <a:r>
              <a:rPr lang="en-NL" sz="2400" dirty="0"/>
              <a:t>ou will be assessed for: </a:t>
            </a:r>
          </a:p>
          <a:p>
            <a:pPr marL="0" indent="0">
              <a:buNone/>
            </a:pPr>
            <a:r>
              <a:rPr lang="en-NL" sz="2400" dirty="0"/>
              <a:t>			B </a:t>
            </a:r>
            <a:r>
              <a:rPr lang="en-NL" sz="2400" dirty="0">
                <a:sym typeface="Wingdings" pitchFamily="2" charset="2"/>
              </a:rPr>
              <a:t> </a:t>
            </a:r>
            <a:r>
              <a:rPr lang="en-NL" sz="2400" dirty="0"/>
              <a:t>Organisation, </a:t>
            </a:r>
          </a:p>
          <a:p>
            <a:pPr marL="0" indent="0">
              <a:buNone/>
            </a:pPr>
            <a:r>
              <a:rPr lang="en-NL" sz="2400" dirty="0"/>
              <a:t>			C </a:t>
            </a:r>
            <a:r>
              <a:rPr lang="en-NL" sz="2400" dirty="0">
                <a:sym typeface="Wingdings" pitchFamily="2" charset="2"/>
              </a:rPr>
              <a:t> </a:t>
            </a:r>
            <a:r>
              <a:rPr lang="en-NL" sz="2400" dirty="0"/>
              <a:t>Production of Text</a:t>
            </a:r>
            <a:r>
              <a:rPr lang="en-US" sz="2400" dirty="0"/>
              <a:t>, (imagination, creativity)</a:t>
            </a:r>
            <a:endParaRPr lang="en-NL" sz="2400" dirty="0"/>
          </a:p>
          <a:p>
            <a:pPr marL="0" indent="0">
              <a:buNone/>
            </a:pPr>
            <a:r>
              <a:rPr lang="en-NL" sz="2400" dirty="0"/>
              <a:t>			D </a:t>
            </a:r>
            <a:r>
              <a:rPr lang="en-NL" sz="2400" dirty="0">
                <a:sym typeface="Wingdings" pitchFamily="2" charset="2"/>
              </a:rPr>
              <a:t></a:t>
            </a:r>
            <a:r>
              <a:rPr lang="en-NL" sz="2400" dirty="0"/>
              <a:t>La</a:t>
            </a:r>
            <a:r>
              <a:rPr lang="en-US" sz="2400" dirty="0" err="1"/>
              <a:t>nguage</a:t>
            </a:r>
            <a:r>
              <a:rPr lang="en-US" sz="2400" dirty="0"/>
              <a:t> features associated with the text type</a:t>
            </a:r>
          </a:p>
          <a:p>
            <a:pPr marL="0" indent="0">
              <a:buNone/>
            </a:pPr>
            <a:r>
              <a:rPr lang="en-US" sz="2400" dirty="0"/>
              <a:t>                                        E </a:t>
            </a:r>
            <a:r>
              <a:rPr lang="en-NL" sz="2400" dirty="0">
                <a:sym typeface="Wingdings" pitchFamily="2" charset="2"/>
              </a:rPr>
              <a:t></a:t>
            </a:r>
            <a:r>
              <a:rPr lang="en-US" sz="2400" dirty="0">
                <a:sym typeface="Wingdings" pitchFamily="2" charset="2"/>
              </a:rPr>
              <a:t> Integration of Global Context</a:t>
            </a:r>
            <a:endParaRPr lang="en-US" sz="2400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8D81F7-E1E7-2146-8B33-22C8316B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510" y="108338"/>
            <a:ext cx="8339667" cy="51386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NL" dirty="0"/>
              <a:t>Some information and reminders…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B62DD-E705-C146-8734-4D2851760DBF}"/>
              </a:ext>
            </a:extLst>
          </p:cNvPr>
          <p:cNvSpPr txBox="1"/>
          <p:nvPr/>
        </p:nvSpPr>
        <p:spPr>
          <a:xfrm>
            <a:off x="190500" y="4367656"/>
            <a:ext cx="11811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L" sz="3200" dirty="0"/>
              <a:t>Set yourself target</a:t>
            </a:r>
            <a:r>
              <a:rPr lang="en-US" sz="3200" dirty="0"/>
              <a:t>s</a:t>
            </a:r>
            <a:r>
              <a:rPr lang="en-NL" sz="3200" dirty="0"/>
              <a:t> for each of these </a:t>
            </a:r>
            <a:r>
              <a:rPr lang="en-US" sz="3200" dirty="0"/>
              <a:t>4 </a:t>
            </a:r>
            <a:r>
              <a:rPr lang="en-NL" sz="3200" dirty="0"/>
              <a:t>Objective areas (based on feedback received from peers and teacher)</a:t>
            </a:r>
            <a:r>
              <a:rPr lang="en-US" sz="3200" dirty="0"/>
              <a:t>. </a:t>
            </a:r>
            <a:r>
              <a:rPr lang="en-NL" sz="3200" dirty="0"/>
              <a:t>This will be your focus for the </a:t>
            </a:r>
            <a:r>
              <a:rPr lang="en-US" sz="3200" dirty="0"/>
              <a:t>T</a:t>
            </a:r>
            <a:r>
              <a:rPr lang="en-NL" sz="3200" dirty="0"/>
              <a:t>ask</a:t>
            </a:r>
            <a:r>
              <a:rPr lang="en-US" sz="3200" dirty="0"/>
              <a:t> 3</a:t>
            </a:r>
            <a:r>
              <a:rPr lang="en-N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79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E1B998-DF4E-BB4B-80E6-863C5C03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99" y="168725"/>
            <a:ext cx="11730802" cy="92333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2</a:t>
            </a:r>
            <a:r>
              <a:rPr lang="en-US" sz="2000" b="1" i="1" baseline="30000" dirty="0">
                <a:solidFill>
                  <a:srgbClr val="0070C0"/>
                </a:solidFill>
              </a:rPr>
              <a:t>nd</a:t>
            </a:r>
            <a:r>
              <a:rPr lang="en-US" sz="2000" b="1" i="1" dirty="0">
                <a:solidFill>
                  <a:srgbClr val="0070C0"/>
                </a:solidFill>
              </a:rPr>
              <a:t> Activity</a:t>
            </a:r>
            <a:r>
              <a:rPr lang="en-NL" sz="2000" b="1" i="1" dirty="0">
                <a:solidFill>
                  <a:srgbClr val="0070C0"/>
                </a:solidFill>
              </a:rPr>
              <a:t> : </a:t>
            </a:r>
            <a:r>
              <a:rPr lang="en-NL" sz="2000" b="1" dirty="0">
                <a:solidFill>
                  <a:srgbClr val="0070C0"/>
                </a:solidFill>
              </a:rPr>
              <a:t>Now go back to our discussion abo</a:t>
            </a:r>
            <a:r>
              <a:rPr lang="en-GB" sz="2000" b="1" dirty="0" err="1">
                <a:solidFill>
                  <a:srgbClr val="0070C0"/>
                </a:solidFill>
              </a:rPr>
              <a:t>ut</a:t>
            </a:r>
            <a:r>
              <a:rPr lang="en-NL" sz="2000" b="1" dirty="0">
                <a:solidFill>
                  <a:srgbClr val="0070C0"/>
                </a:solidFill>
              </a:rPr>
              <a:t> the UN sustainable goals and our Key/Related English Concepts.  </a:t>
            </a:r>
          </a:p>
        </p:txBody>
      </p:sp>
      <p:pic>
        <p:nvPicPr>
          <p:cNvPr id="5" name="Picture 4" descr="A picture containing white, many, large&#10;&#10;Description automatically generated">
            <a:extLst>
              <a:ext uri="{FF2B5EF4-FFF2-40B4-BE49-F238E27FC236}">
                <a16:creationId xmlns:a16="http://schemas.microsoft.com/office/drawing/2014/main" id="{80E60CAA-A07D-7240-A783-C4431723A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39" y="2650066"/>
            <a:ext cx="6473002" cy="3986547"/>
          </a:xfrm>
          <a:prstGeom prst="rect">
            <a:avLst/>
          </a:prstGeom>
        </p:spPr>
      </p:pic>
      <p:pic>
        <p:nvPicPr>
          <p:cNvPr id="6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0D007D-AD76-0245-8A2C-B436A54EB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97" y="2873805"/>
            <a:ext cx="5493944" cy="3783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42CA99-2850-3643-87A1-331CB6867B40}"/>
              </a:ext>
            </a:extLst>
          </p:cNvPr>
          <p:cNvSpPr txBox="1"/>
          <p:nvPr/>
        </p:nvSpPr>
        <p:spPr>
          <a:xfrm>
            <a:off x="230599" y="1531409"/>
            <a:ext cx="68306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600" i="1" dirty="0"/>
              <a:t>*How is everything connected?</a:t>
            </a:r>
          </a:p>
          <a:p>
            <a:r>
              <a:rPr lang="en-NL" sz="1600" i="1" dirty="0"/>
              <a:t>*What is the relationship between personal, local and global processes?</a:t>
            </a:r>
          </a:p>
          <a:p>
            <a:r>
              <a:rPr lang="en-NL" sz="1600" i="1" dirty="0"/>
              <a:t>*What is the impact of decision-making on humankind and the environment?</a:t>
            </a:r>
          </a:p>
          <a:p>
            <a:r>
              <a:rPr lang="en-NL" sz="1600" i="1" dirty="0"/>
              <a:t>*</a:t>
            </a:r>
            <a:r>
              <a:rPr lang="en-NL" sz="1600" b="1" i="1" dirty="0"/>
              <a:t>How do language and literary skills help us to engage with these global issues?</a:t>
            </a:r>
          </a:p>
          <a:p>
            <a:endParaRPr lang="en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7282D-C802-F74E-84F9-8470549A918A}"/>
              </a:ext>
            </a:extLst>
          </p:cNvPr>
          <p:cNvSpPr txBox="1"/>
          <p:nvPr/>
        </p:nvSpPr>
        <p:spPr>
          <a:xfrm>
            <a:off x="7264400" y="1706197"/>
            <a:ext cx="469700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NL" b="1" dirty="0"/>
              <a:t>Class Discussion Opportunity </a:t>
            </a:r>
            <a:r>
              <a:rPr lang="en-NL" dirty="0"/>
              <a:t>– share thoughts</a:t>
            </a:r>
            <a:r>
              <a:rPr lang="en-US" dirty="0"/>
              <a:t> on these guiding questions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6010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E508-AFA2-9C49-B633-3624B7D8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  <a:solidFill>
            <a:srgbClr val="66FF99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NL" dirty="0"/>
              <a:t>Here is an example of a past Task 3 Question:</a:t>
            </a:r>
          </a:p>
        </p:txBody>
      </p:sp>
      <p:pic>
        <p:nvPicPr>
          <p:cNvPr id="5" name="Content Placeholder 4" descr="A picture containing knife, bird&#10;&#10;Description automatically generated">
            <a:extLst>
              <a:ext uri="{FF2B5EF4-FFF2-40B4-BE49-F238E27FC236}">
                <a16:creationId xmlns:a16="http://schemas.microsoft.com/office/drawing/2014/main" id="{330D0B58-7509-E047-8DE8-BC88D7C54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71" y="1901692"/>
            <a:ext cx="11471243" cy="2019144"/>
          </a:xfrm>
        </p:spPr>
      </p:pic>
    </p:spTree>
    <p:extLst>
      <p:ext uri="{BB962C8B-B14F-4D97-AF65-F5344CB8AC3E}">
        <p14:creationId xmlns:p14="http://schemas.microsoft.com/office/powerpoint/2010/main" val="352977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8D78-688E-DC4C-9A2D-CD24874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11666"/>
            <a:ext cx="11373811" cy="56418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 b="1" i="1" dirty="0">
                <a:solidFill>
                  <a:srgbClr val="000099"/>
                </a:solidFill>
              </a:rPr>
              <a:t>3</a:t>
            </a:r>
            <a:r>
              <a:rPr lang="en-US" sz="2000" b="1" i="1" baseline="30000" dirty="0">
                <a:solidFill>
                  <a:srgbClr val="000099"/>
                </a:solidFill>
              </a:rPr>
              <a:t>rd</a:t>
            </a:r>
            <a:r>
              <a:rPr lang="en-US" sz="2000" b="1" i="1" dirty="0">
                <a:solidFill>
                  <a:srgbClr val="000099"/>
                </a:solidFill>
              </a:rPr>
              <a:t> Activity</a:t>
            </a:r>
            <a:r>
              <a:rPr lang="en-NL" sz="2000" b="1" i="1" dirty="0">
                <a:solidFill>
                  <a:srgbClr val="000099"/>
                </a:solidFill>
              </a:rPr>
              <a:t>: </a:t>
            </a:r>
            <a:r>
              <a:rPr lang="en-NL" sz="2000" b="1" dirty="0">
                <a:solidFill>
                  <a:srgbClr val="000099"/>
                </a:solidFill>
              </a:rPr>
              <a:t>Writing P</a:t>
            </a:r>
            <a:r>
              <a:rPr lang="en-GB" sz="2000" b="1" dirty="0">
                <a:solidFill>
                  <a:srgbClr val="000099"/>
                </a:solidFill>
              </a:rPr>
              <a:t>r</a:t>
            </a:r>
            <a:r>
              <a:rPr lang="en-NL" sz="2000" b="1" dirty="0">
                <a:solidFill>
                  <a:srgbClr val="000099"/>
                </a:solidFill>
              </a:rPr>
              <a:t>actice – Choose one of the following text-types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A27B-2999-CD46-8C9A-E9902AB0D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4" y="1011382"/>
            <a:ext cx="11276059" cy="5153892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en-GB" sz="2900" b="1" dirty="0">
              <a:solidFill>
                <a:srgbClr val="000099"/>
              </a:solidFill>
              <a:highlight>
                <a:srgbClr val="66FF99"/>
              </a:highlight>
            </a:endParaRPr>
          </a:p>
          <a:p>
            <a:pPr marL="0" indent="0" algn="just">
              <a:buNone/>
            </a:pPr>
            <a:r>
              <a:rPr lang="en-GB" sz="2900" b="1" dirty="0">
                <a:solidFill>
                  <a:srgbClr val="000099"/>
                </a:solidFill>
                <a:highlight>
                  <a:srgbClr val="66FF99"/>
                </a:highlight>
              </a:rPr>
              <a:t>Letter</a:t>
            </a:r>
            <a:endParaRPr lang="en-NL" sz="2900" b="1" dirty="0">
              <a:solidFill>
                <a:srgbClr val="000099"/>
              </a:solidFill>
              <a:highlight>
                <a:srgbClr val="66FF99"/>
              </a:highlight>
            </a:endParaRPr>
          </a:p>
          <a:p>
            <a:pPr marL="0" indent="0" algn="just">
              <a:buNone/>
            </a:pPr>
            <a:r>
              <a:rPr lang="en-GB" sz="2900" b="1" i="1" dirty="0">
                <a:solidFill>
                  <a:srgbClr val="000099"/>
                </a:solidFill>
              </a:rPr>
              <a:t>‘Junk food is too appealing, too affordable and too easily available to children. Every shop should do more to promote healthy eating.’</a:t>
            </a:r>
            <a:endParaRPr lang="en-NL" sz="29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en-GB" sz="2900" b="1" dirty="0">
                <a:solidFill>
                  <a:srgbClr val="000099"/>
                </a:solidFill>
              </a:rPr>
              <a:t>Write a letter to the manager of a local supermarket expressing your views on this statement.</a:t>
            </a:r>
            <a:endParaRPr lang="en-NL" sz="29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endParaRPr lang="en-GB" sz="29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en-GB" sz="2900" b="1" dirty="0">
                <a:solidFill>
                  <a:srgbClr val="000099"/>
                </a:solidFill>
                <a:highlight>
                  <a:srgbClr val="FFFF00"/>
                </a:highlight>
              </a:rPr>
              <a:t>Speech</a:t>
            </a:r>
            <a:endParaRPr lang="en-NL" sz="2900" b="1" dirty="0">
              <a:solidFill>
                <a:srgbClr val="000099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en-GB" sz="2900" b="1" i="1" dirty="0">
                <a:solidFill>
                  <a:srgbClr val="000099"/>
                </a:solidFill>
              </a:rPr>
              <a:t>‘Competitive sports are vital for this generation of young people. They help develop resilience, confidence and self-esteem’.</a:t>
            </a:r>
            <a:endParaRPr lang="en-NL" sz="29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en-GB" sz="2900" b="1" dirty="0">
                <a:solidFill>
                  <a:srgbClr val="000099"/>
                </a:solidFill>
              </a:rPr>
              <a:t>Write a speech to be given to the senior management team at your school explaining your views on this statement.</a:t>
            </a:r>
            <a:endParaRPr lang="en-NL" sz="29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endParaRPr lang="en-GB" sz="29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en-GB" sz="2900" b="1" dirty="0">
                <a:solidFill>
                  <a:srgbClr val="000099"/>
                </a:solidFill>
                <a:highlight>
                  <a:srgbClr val="00FFFF"/>
                </a:highlight>
              </a:rPr>
              <a:t>Article</a:t>
            </a:r>
            <a:endParaRPr lang="en-NL" sz="2900" b="1" dirty="0">
              <a:solidFill>
                <a:srgbClr val="000099"/>
              </a:solidFill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en-GB" sz="2900" b="1" i="1" dirty="0">
                <a:solidFill>
                  <a:srgbClr val="000099"/>
                </a:solidFill>
              </a:rPr>
              <a:t>‘Politicians have lost all credibility with today’s young people. They need a completely new approach to engage us in politics’.</a:t>
            </a:r>
            <a:endParaRPr lang="en-NL" sz="29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en-GB" sz="2900" b="1" dirty="0">
                <a:solidFill>
                  <a:srgbClr val="000099"/>
                </a:solidFill>
              </a:rPr>
              <a:t>Write an article for a magazine aimed at teenagers in which you give your opinion on this topic. </a:t>
            </a:r>
            <a:endParaRPr lang="en-NL" sz="29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endParaRPr lang="en-GB" sz="29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en-GB" sz="2900" b="1" dirty="0">
                <a:solidFill>
                  <a:srgbClr val="000099"/>
                </a:solidFill>
                <a:highlight>
                  <a:srgbClr val="FF00FF"/>
                </a:highlight>
              </a:rPr>
              <a:t>Leaflet</a:t>
            </a:r>
            <a:endParaRPr lang="en-NL" sz="2900" b="1" dirty="0">
              <a:solidFill>
                <a:srgbClr val="000099"/>
              </a:solidFill>
              <a:highlight>
                <a:srgbClr val="FF00FF"/>
              </a:highlight>
            </a:endParaRPr>
          </a:p>
          <a:p>
            <a:pPr marL="0" indent="0" algn="just">
              <a:buNone/>
            </a:pPr>
            <a:r>
              <a:rPr lang="en-GB" sz="2900" b="1" i="1" dirty="0">
                <a:solidFill>
                  <a:srgbClr val="000099"/>
                </a:solidFill>
              </a:rPr>
              <a:t>‘The responsibility for environmental damage lies with all of us; every individual can do their bit to reverse the destruction of our planet.’</a:t>
            </a:r>
            <a:endParaRPr lang="en-NL" sz="29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en-GB" sz="2900" b="1" dirty="0">
                <a:solidFill>
                  <a:srgbClr val="000099"/>
                </a:solidFill>
              </a:rPr>
              <a:t>Write the text for a leaflet persuading local residents to get involved in environmental issues in your neighbourhood.</a:t>
            </a:r>
            <a:endParaRPr lang="en-NL" sz="2900" b="1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endParaRPr lang="en-GB" sz="29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1608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395E-D3B3-46E6-A6CB-7F76E281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  <a:solidFill>
            <a:srgbClr val="FFCCCC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000099"/>
                </a:solidFill>
              </a:rPr>
              <a:t>3</a:t>
            </a:r>
            <a:r>
              <a:rPr lang="en-US" b="1" i="1" baseline="30000" dirty="0">
                <a:solidFill>
                  <a:srgbClr val="000099"/>
                </a:solidFill>
              </a:rPr>
              <a:t>rd</a:t>
            </a:r>
            <a:r>
              <a:rPr lang="en-US" b="1" i="1" dirty="0">
                <a:solidFill>
                  <a:srgbClr val="000099"/>
                </a:solidFill>
              </a:rPr>
              <a:t> Activity</a:t>
            </a:r>
            <a:r>
              <a:rPr lang="en-NL" b="1" i="1" dirty="0">
                <a:solidFill>
                  <a:srgbClr val="000099"/>
                </a:solidFill>
              </a:rPr>
              <a:t>: </a:t>
            </a:r>
            <a:r>
              <a:rPr lang="en-NL" b="1" dirty="0">
                <a:solidFill>
                  <a:srgbClr val="000099"/>
                </a:solidFill>
              </a:rPr>
              <a:t>Writing P</a:t>
            </a:r>
            <a:r>
              <a:rPr lang="en-GB" b="1" dirty="0">
                <a:solidFill>
                  <a:srgbClr val="000099"/>
                </a:solidFill>
              </a:rPr>
              <a:t>r</a:t>
            </a:r>
            <a:r>
              <a:rPr lang="en-NL" b="1" dirty="0">
                <a:solidFill>
                  <a:srgbClr val="000099"/>
                </a:solidFill>
              </a:rPr>
              <a:t>actice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NL" b="1" dirty="0">
                <a:solidFill>
                  <a:srgbClr val="000099"/>
                </a:solidFill>
              </a:rPr>
              <a:t> </a:t>
            </a:r>
            <a:r>
              <a:rPr lang="en-US" b="1" dirty="0">
                <a:solidFill>
                  <a:srgbClr val="000099"/>
                </a:solidFill>
              </a:rPr>
              <a:t>Planning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ED30-B769-40DA-A2B8-2EF62C8A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91"/>
            <a:ext cx="10515600" cy="5148984"/>
          </a:xfrm>
          <a:solidFill>
            <a:srgbClr val="FFCCFF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Select the text type you want to write 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bullet points/</a:t>
            </a:r>
            <a:r>
              <a:rPr lang="en-US" dirty="0" err="1"/>
              <a:t>mindmap</a:t>
            </a:r>
            <a:r>
              <a:rPr lang="en-US" dirty="0"/>
              <a:t> 3-4 points that you will write to address the prompt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 list of the genre conventions associated with your selected text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 how you will use the genre conventions (you may link each genre convention to each bullet point)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 3-4 ways you can integrate Global Context in your response/bullet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your Task 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the Task 3 Peer Checklist to give feedback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5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55BC-9865-6044-AB7B-A93A96FA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" y="160999"/>
            <a:ext cx="6697133" cy="82020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NL" dirty="0"/>
              <a:t>Creative Concluding Plenary: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B1739-D419-D848-B108-01EC4BC6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2" y="1084262"/>
            <a:ext cx="8339668" cy="4351338"/>
          </a:xfrm>
        </p:spPr>
        <p:txBody>
          <a:bodyPr/>
          <a:lstStyle/>
          <a:p>
            <a:pPr marL="0" indent="0">
              <a:buNone/>
            </a:pPr>
            <a:r>
              <a:rPr lang="en-NL" dirty="0"/>
              <a:t>Create a Concept Cartoon [or Pictorial Dingbat (like our Starter!)] for presenting key words, related and key concepts for English, Global Contexts OR simply your approach to the Topic Area of Globalisation and Sustainability.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D241BC-9865-A14A-959B-3F5C86C8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" y="3429000"/>
            <a:ext cx="2298700" cy="2209800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BF9CB7F-4F1A-7D4E-8911-78FA2B46A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169" y="4751388"/>
            <a:ext cx="3048000" cy="2044700"/>
          </a:xfrm>
          <a:prstGeom prst="rect">
            <a:avLst/>
          </a:prstGeom>
        </p:spPr>
      </p:pic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5F6D6F1-FEFD-2840-B7E4-83C355C8C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321" y="4122236"/>
            <a:ext cx="3556000" cy="2540000"/>
          </a:xfrm>
          <a:prstGeom prst="rect">
            <a:avLst/>
          </a:prstGeom>
        </p:spPr>
      </p:pic>
      <p:pic>
        <p:nvPicPr>
          <p:cNvPr id="11" name="Picture 10" descr="A picture containing standing&#10;&#10;Description automatically generated">
            <a:extLst>
              <a:ext uri="{FF2B5EF4-FFF2-40B4-BE49-F238E27FC236}">
                <a16:creationId xmlns:a16="http://schemas.microsoft.com/office/drawing/2014/main" id="{40066107-CEA3-E04B-A05D-E6A835735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583" y="2868240"/>
            <a:ext cx="2414596" cy="2044700"/>
          </a:xfrm>
          <a:prstGeom prst="rect">
            <a:avLst/>
          </a:prstGeom>
        </p:spPr>
      </p:pic>
      <p:pic>
        <p:nvPicPr>
          <p:cNvPr id="13" name="Picture 12" descr="A close up of a stuffed animal&#10;&#10;Description automatically generated">
            <a:extLst>
              <a:ext uri="{FF2B5EF4-FFF2-40B4-BE49-F238E27FC236}">
                <a16:creationId xmlns:a16="http://schemas.microsoft.com/office/drawing/2014/main" id="{974B8D67-7CF0-3F4D-8F29-F0FA15A20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9070" y="217606"/>
            <a:ext cx="3064500" cy="24095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122873-2AD8-414E-AD8F-37C3A8E3B382}"/>
              </a:ext>
            </a:extLst>
          </p:cNvPr>
          <p:cNvSpPr txBox="1"/>
          <p:nvPr/>
        </p:nvSpPr>
        <p:spPr>
          <a:xfrm>
            <a:off x="9702800" y="2982649"/>
            <a:ext cx="2209798" cy="35394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NL" sz="1600" b="1" dirty="0">
                <a:highlight>
                  <a:srgbClr val="FFFF00"/>
                </a:highlight>
              </a:rPr>
              <a:t>What is a Concept Cartoon?</a:t>
            </a:r>
          </a:p>
          <a:p>
            <a:r>
              <a:rPr lang="en-GB" sz="1600" b="1" dirty="0"/>
              <a:t>Concept cartoons</a:t>
            </a:r>
            <a:r>
              <a:rPr lang="en-GB" sz="1600" dirty="0"/>
              <a:t> are a visual representation of science ideas. The simple </a:t>
            </a:r>
            <a:r>
              <a:rPr lang="en-GB" sz="1600" b="1" dirty="0"/>
              <a:t>cartoon</a:t>
            </a:r>
            <a:r>
              <a:rPr lang="en-GB" sz="1600" dirty="0"/>
              <a:t> style drawings put forward a range of viewpoints about science ideas in situations that are designed to motivate and engage students and stimulate discussion of their ideas.</a:t>
            </a:r>
            <a:endParaRPr lang="en-NL" sz="1600" dirty="0"/>
          </a:p>
        </p:txBody>
      </p:sp>
    </p:spTree>
    <p:extLst>
      <p:ext uri="{BB962C8B-B14F-4D97-AF65-F5344CB8AC3E}">
        <p14:creationId xmlns:p14="http://schemas.microsoft.com/office/powerpoint/2010/main" val="269496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787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Year 11 Lessons 4 &amp; 5 AFL: Task 3</vt:lpstr>
      <vt:lpstr>Starter:  Can you identify the English Key or Related Concepts from these pictorial ”Dingbats”?!</vt:lpstr>
      <vt:lpstr>Activity 1: Revising non-fiction text types</vt:lpstr>
      <vt:lpstr>Some information and reminders…</vt:lpstr>
      <vt:lpstr>2nd Activity : Now go back to our discussion about the UN sustainable goals and our Key/Related English Concepts.  </vt:lpstr>
      <vt:lpstr>Here is an example of a past Task 3 Question:</vt:lpstr>
      <vt:lpstr>3rd Activity: Writing Practice – Choose one of the following text-types</vt:lpstr>
      <vt:lpstr>3rd Activity: Writing Practice  Planning</vt:lpstr>
      <vt:lpstr>Creative Concluding Plenary:</vt:lpstr>
      <vt:lpstr>Answers: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Remote Learning Revision for English</dc:title>
  <dc:creator>Christina Francis</dc:creator>
  <cp:lastModifiedBy>Kanchi Das</cp:lastModifiedBy>
  <cp:revision>42</cp:revision>
  <dcterms:created xsi:type="dcterms:W3CDTF">2020-04-03T17:30:01Z</dcterms:created>
  <dcterms:modified xsi:type="dcterms:W3CDTF">2020-09-04T07:26:34Z</dcterms:modified>
</cp:coreProperties>
</file>